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0" r:id="rId3"/>
    <p:sldId id="271" r:id="rId4"/>
    <p:sldId id="272" r:id="rId5"/>
    <p:sldId id="296" r:id="rId6"/>
    <p:sldId id="276" r:id="rId7"/>
    <p:sldId id="284" r:id="rId8"/>
    <p:sldId id="278" r:id="rId9"/>
    <p:sldId id="308" r:id="rId10"/>
    <p:sldId id="288" r:id="rId11"/>
    <p:sldId id="289" r:id="rId12"/>
    <p:sldId id="297" r:id="rId13"/>
    <p:sldId id="304" r:id="rId14"/>
    <p:sldId id="307" r:id="rId15"/>
    <p:sldId id="300" r:id="rId16"/>
    <p:sldId id="298" r:id="rId17"/>
    <p:sldId id="309" r:id="rId18"/>
    <p:sldId id="302" r:id="rId19"/>
    <p:sldId id="303" r:id="rId20"/>
    <p:sldId id="290" r:id="rId21"/>
    <p:sldId id="266" r:id="rId2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8" autoAdjust="0"/>
    <p:restoredTop sz="77988" autoAdjust="0"/>
  </p:normalViewPr>
  <p:slideViewPr>
    <p:cSldViewPr showGuides="1">
      <p:cViewPr varScale="1">
        <p:scale>
          <a:sx n="116" d="100"/>
          <a:sy n="116" d="100"/>
        </p:scale>
        <p:origin x="-348" y="-102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3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03.07.2014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734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geo-tagged articles</a:t>
            </a:r>
          </a:p>
        </p:txBody>
      </p:sp>
    </p:spTree>
    <p:extLst>
      <p:ext uri="{BB962C8B-B14F-4D97-AF65-F5344CB8AC3E}">
        <p14:creationId xmlns:p14="http://schemas.microsoft.com/office/powerpoint/2010/main" val="60481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89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1496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10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11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09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8775">
              <a:buNone/>
            </a:pPr>
            <a:r>
              <a:rPr lang="de-DE" sz="1800" dirty="0" smtClean="0"/>
              <a:t> Nutzer findet schneller die gewünschte Eigenschaft </a:t>
            </a:r>
          </a:p>
          <a:p>
            <a:pPr marL="358775" lvl="2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Informationen</a:t>
            </a:r>
            <a:endParaRPr lang="de-DE" dirty="0" smtClean="0">
              <a:solidFill>
                <a:srgbClr val="00B050"/>
              </a:solidFill>
            </a:endParaRPr>
          </a:p>
          <a:p>
            <a:r>
              <a:rPr lang="de-DE" sz="1800" dirty="0" smtClean="0"/>
              <a:t> Nutzer wählen seltener irrtümlich nicht geeignete Eigenschaften aus</a:t>
            </a:r>
          </a:p>
          <a:p>
            <a:pPr marL="0" lvl="1" indent="0">
              <a:buNone/>
            </a:pPr>
            <a:r>
              <a:rPr lang="de-DE" dirty="0" smtClean="0"/>
              <a:t>	</a:t>
            </a:r>
            <a:r>
              <a:rPr lang="de-DE" sz="1800" dirty="0" smtClean="0">
                <a:solidFill>
                  <a:srgbClr val="00B050"/>
                </a:solidFill>
              </a:rPr>
              <a:t>Daten-Qualität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10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PTNP – </a:t>
            </a:r>
            <a:r>
              <a:rPr lang="de-DE" dirty="0" err="1" smtClean="0"/>
              <a:t>Portugisische</a:t>
            </a:r>
            <a:r>
              <a:rPr lang="de-DE" baseline="0" dirty="0" smtClean="0"/>
              <a:t> Personen Normdatei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27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4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59DC8-C1BA-41CF-BB0E-590FBCD0ECE0}" type="datetime1">
              <a:rPr lang="de-DE" smtClean="0"/>
              <a:t>03.07.2014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688D93-5728-49FD-B519-D81564D12493}" type="datetime1">
              <a:rPr lang="de-DE" smtClean="0"/>
              <a:t>03.07.2014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F5A8A5-FF05-4A5A-878D-3401A11BE5F3}" type="datetime1">
              <a:rPr lang="de-DE" smtClean="0"/>
              <a:t>03.07.2014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4695-F8A5-415A-A9F4-158E2BE10F69}" type="datetime1">
              <a:rPr lang="de-DE" smtClean="0"/>
              <a:t>03.07.2014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14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254001" y="133350"/>
            <a:ext cx="8636000" cy="1285875"/>
          </a:xfrm>
          <a:prstGeom prst="rect">
            <a:avLst/>
          </a:prstGeom>
          <a:ln w="12700">
            <a:miter lim="400000"/>
          </a:ln>
        </p:spPr>
        <p:txBody>
          <a:bodyPr/>
          <a:lstStyle>
            <a:lvl1pPr defTabSz="304800">
              <a:defRPr sz="3800" cap="all">
                <a:solidFill>
                  <a:srgbClr val="535353"/>
                </a:solidFill>
                <a:uFillTx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254001" y="1676400"/>
            <a:ext cx="8636000" cy="3076575"/>
          </a:xfrm>
          <a:prstGeom prst="rect">
            <a:avLst/>
          </a:prstGeom>
          <a:ln w="12700">
            <a:miter lim="400000"/>
          </a:ln>
        </p:spPr>
        <p:txBody>
          <a:bodyPr anchor="ctr"/>
          <a:lstStyle>
            <a:lvl1pPr marL="1714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1pPr>
            <a:lvl2pPr marL="40957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2pPr>
            <a:lvl3pPr marL="64770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3pPr>
            <a:lvl4pPr marL="885825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4pPr>
            <a:lvl5pPr marL="1123950" indent="-171450" defTabSz="304800">
              <a:spcBef>
                <a:spcPts val="2025"/>
              </a:spcBef>
              <a:buClr>
                <a:srgbClr val="535353"/>
              </a:buClr>
              <a:buSzPct val="82000"/>
              <a:defRPr sz="1800">
                <a:solidFill>
                  <a:srgbClr val="535353"/>
                </a:solidFill>
                <a:uFillTx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51847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478B-9DD4-4EAB-962F-AC3248FC2ED5}" type="datetime1">
              <a:rPr lang="de-DE" smtClean="0"/>
              <a:t>03.07.2014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005C58-6B53-45DF-8D63-9586E5FF5A6D}" type="datetime1">
              <a:rPr lang="de-DE" smtClean="0"/>
              <a:t>03.07.2014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  <p:sldLayoutId id="2147483682" r:id="rId14"/>
    <p:sldLayoutId id="2147483683" r:id="rId15"/>
    <p:sldLayoutId id="214748368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3507854"/>
            <a:ext cx="8208912" cy="12594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Sebastian </a:t>
            </a:r>
            <a:r>
              <a:rPr lang="de-DE" dirty="0" smtClean="0"/>
              <a:t>Brückner, </a:t>
            </a:r>
            <a:r>
              <a:rPr lang="de-DE" u="sng" dirty="0" smtClean="0"/>
              <a:t>Christian </a:t>
            </a:r>
            <a:r>
              <a:rPr lang="de-DE" u="sng" dirty="0"/>
              <a:t>Dullweber</a:t>
            </a:r>
            <a:r>
              <a:rPr lang="de-DE" dirty="0"/>
              <a:t>, Moritz </a:t>
            </a:r>
            <a:r>
              <a:rPr lang="de-DE" dirty="0" smtClean="0"/>
              <a:t>Finke, Alexander Lehmann</a:t>
            </a:r>
            <a:r>
              <a:rPr lang="de-DE" dirty="0" smtClean="0"/>
              <a:t>,</a:t>
            </a:r>
          </a:p>
          <a:p>
            <a:pPr>
              <a:spcAft>
                <a:spcPts val="1200"/>
              </a:spcAft>
            </a:pPr>
            <a:r>
              <a:rPr lang="de-DE" dirty="0" smtClean="0"/>
              <a:t>Felix </a:t>
            </a:r>
            <a:r>
              <a:rPr lang="de-DE" dirty="0" smtClean="0"/>
              <a:t>Niemeyer, </a:t>
            </a:r>
            <a:r>
              <a:rPr lang="de-DE" u="sng" dirty="0" smtClean="0"/>
              <a:t>Virginia Weidhaas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Projektpartner: 	Wikimedia Deutschland e.V.</a:t>
            </a:r>
          </a:p>
          <a:p>
            <a:r>
              <a:rPr lang="de-DE" dirty="0" smtClean="0"/>
              <a:t>Betreuung: 	Fachgebiet Informationssysteme</a:t>
            </a:r>
          </a:p>
        </p:txBody>
      </p:sp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467543" y="2859782"/>
            <a:ext cx="8208913" cy="648072"/>
          </a:xfrm>
        </p:spPr>
        <p:txBody>
          <a:bodyPr/>
          <a:lstStyle/>
          <a:p>
            <a:r>
              <a:rPr lang="de-DE" dirty="0"/>
              <a:t>Das Wissen der Welt erweitern – Big Data zum </a:t>
            </a:r>
            <a:r>
              <a:rPr lang="de-DE" dirty="0" smtClean="0"/>
              <a:t>Mitmachen</a:t>
            </a:r>
            <a:br>
              <a:rPr lang="de-DE" dirty="0" smtClean="0"/>
            </a:br>
            <a:r>
              <a:rPr lang="de-DE" sz="1400" dirty="0" smtClean="0"/>
              <a:t>Unterstützung der Datenvervollständigung von Wikidata mit Assoziationsregeln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: Items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19672" y="1637456"/>
            <a:ext cx="3384376" cy="5040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H="1" flipV="1">
            <a:off x="1907704" y="627534"/>
            <a:ext cx="1404156" cy="100992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1"/>
          <a:stretch/>
        </p:blipFill>
        <p:spPr bwMode="auto">
          <a:xfrm>
            <a:off x="-9294" y="699541"/>
            <a:ext cx="9153293" cy="446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Aussagen = Eigenschaft + Wert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91680" y="2762757"/>
            <a:ext cx="1842886" cy="31304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V="1">
            <a:off x="2613123" y="664204"/>
            <a:ext cx="14661" cy="2098553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655853" y="2762096"/>
            <a:ext cx="1015039" cy="31371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H="1" flipV="1">
            <a:off x="3995936" y="664204"/>
            <a:ext cx="167437" cy="2097892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3435846"/>
            <a:ext cx="1944216" cy="1300356"/>
          </a:xfrm>
          <a:prstGeom prst="rect">
            <a:avLst/>
          </a:prstGeom>
          <a:ln w="6350"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de-DE" sz="2000" dirty="0" smtClean="0"/>
              <a:t>Diese Daten werden von </a:t>
            </a:r>
            <a:r>
              <a:rPr lang="de-DE" sz="2000" b="1" dirty="0" smtClean="0"/>
              <a:t>Nutzern</a:t>
            </a:r>
            <a:r>
              <a:rPr lang="de-DE" sz="2000" dirty="0" smtClean="0"/>
              <a:t> eingetragen!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0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smtClean="0">
                <a:solidFill>
                  <a:srgbClr val="0070C0"/>
                </a:solidFill>
              </a:rPr>
              <a:t>hinzufügen</a:t>
            </a:r>
            <a:r>
              <a:rPr lang="de-DE" dirty="0" smtClean="0"/>
              <a:t>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251520" y="2602771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err="1" smtClean="0"/>
              <a:t>Pokedex</a:t>
            </a:r>
            <a:r>
              <a:rPr lang="de-DE" dirty="0" smtClean="0"/>
              <a:t>-ID</a:t>
            </a:r>
          </a:p>
          <a:p>
            <a:r>
              <a:rPr lang="de-DE" dirty="0" smtClean="0"/>
              <a:t>PTNP</a:t>
            </a:r>
          </a:p>
          <a:p>
            <a:r>
              <a:rPr lang="de-DE" dirty="0" err="1" smtClean="0"/>
              <a:t>Pegi</a:t>
            </a:r>
            <a:r>
              <a:rPr lang="de-DE" dirty="0" smtClean="0"/>
              <a:t>-Altersfreigabe</a:t>
            </a:r>
          </a:p>
          <a:p>
            <a:r>
              <a:rPr lang="de-DE" dirty="0" smtClean="0"/>
              <a:t>Premiere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-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12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942056" y="2310568"/>
            <a:ext cx="2606942" cy="1856780"/>
            <a:chOff x="5942056" y="2310568"/>
            <a:chExt cx="2606942" cy="1856780"/>
          </a:xfrm>
        </p:grpSpPr>
        <p:pic>
          <p:nvPicPr>
            <p:cNvPr id="13314" name="Picture 2" descr="http://img2.wikia.nocookie.net/__cb20140410195908/pokemon/images/4/48/025Pikachu_OS_anim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2056" y="2310568"/>
              <a:ext cx="1862828" cy="1856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7" grpId="0" animBg="1"/>
      <p:bldP spid="9" grpId="0" uiExpan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Vorschläge für Eigenschaften</a:t>
            </a:r>
            <a:endParaRPr lang="de-DE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4400" b="1" dirty="0" err="1" smtClean="0"/>
              <a:t>PropertySuggester</a:t>
            </a:r>
            <a:endParaRPr lang="de-DE" sz="1800" b="1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911725"/>
            <a:ext cx="215900" cy="180975"/>
          </a:xfrm>
        </p:spPr>
        <p:txBody>
          <a:bodyPr/>
          <a:lstStyle/>
          <a:p>
            <a:fld id="{AD7EDDA2-D529-494D-8DD4-5843EC9A48A2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C:\repos\wikidata.lib\visualisation\vis ohne waisen 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13997" r="-1" b="13791"/>
          <a:stretch/>
        </p:blipFill>
        <p:spPr bwMode="auto">
          <a:xfrm>
            <a:off x="1987779" y="48694"/>
            <a:ext cx="4886971" cy="50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98" t="47524" r="22969" b="122"/>
          <a:stretch/>
        </p:blipFill>
        <p:spPr bwMode="auto">
          <a:xfrm>
            <a:off x="3922776" y="1115568"/>
            <a:ext cx="5020056" cy="2642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21285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Ortsvorwahl</a:t>
            </a:r>
          </a:p>
          <a:p>
            <a:r>
              <a:rPr lang="de-DE" dirty="0" smtClean="0"/>
              <a:t>Gemeinsame Grenze</a:t>
            </a:r>
          </a:p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Eigenschafts-Vorschlägen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15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79512" y="1275606"/>
            <a:ext cx="1918309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2130548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P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51520" y="2605120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Postleitzahl</a:t>
            </a:r>
          </a:p>
          <a:p>
            <a:r>
              <a:rPr lang="de-DE" dirty="0" smtClean="0"/>
              <a:t>Partnerstadt</a:t>
            </a:r>
          </a:p>
          <a:p>
            <a:r>
              <a:rPr lang="de-DE" dirty="0" smtClean="0"/>
              <a:t>Parlament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b="1" dirty="0"/>
              <a:t>Postleitzahl		14482, …</a:t>
            </a:r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</a:t>
            </a:r>
            <a:r>
              <a:rPr lang="de-DE" dirty="0"/>
              <a:t>Eigenschafts-Vorschlägen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5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 smtClean="0"/>
              <a:t>Postleitzahl		14482, …</a:t>
            </a:r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9" name="Rechteck 8"/>
          <p:cNvSpPr/>
          <p:nvPr/>
        </p:nvSpPr>
        <p:spPr>
          <a:xfrm>
            <a:off x="286091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</a:t>
            </a:r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893152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/>
              <a:t>Dinosaurier</a:t>
            </a:r>
          </a:p>
          <a:p>
            <a:r>
              <a:rPr lang="de-DE" dirty="0" smtClean="0"/>
              <a:t>Don Quijote</a:t>
            </a:r>
          </a:p>
          <a:p>
            <a:r>
              <a:rPr lang="de-DE" dirty="0" smtClean="0"/>
              <a:t>Das Leben, das Uni…</a:t>
            </a:r>
          </a:p>
          <a:p>
            <a:r>
              <a:rPr lang="de-DE" dirty="0" smtClean="0"/>
              <a:t>Dubai</a:t>
            </a:r>
          </a:p>
          <a:p>
            <a:r>
              <a:rPr lang="de-DE" dirty="0" smtClean="0"/>
              <a:t>Dienstag</a:t>
            </a:r>
          </a:p>
          <a:p>
            <a:r>
              <a:rPr lang="de-DE" dirty="0" smtClean="0"/>
              <a:t>…</a:t>
            </a:r>
          </a:p>
        </p:txBody>
      </p:sp>
      <p:sp>
        <p:nvSpPr>
          <p:cNvPr id="8" name="Rechteck 7"/>
          <p:cNvSpPr/>
          <p:nvPr/>
        </p:nvSpPr>
        <p:spPr>
          <a:xfrm>
            <a:off x="2861531" y="2889029"/>
            <a:ext cx="2664296" cy="1694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Dessertbananen</a:t>
            </a:r>
          </a:p>
          <a:p>
            <a:r>
              <a:rPr lang="de-DE" dirty="0" smtClean="0"/>
              <a:t>Deutsch</a:t>
            </a:r>
          </a:p>
          <a:p>
            <a:r>
              <a:rPr lang="de-DE" dirty="0" smtClean="0"/>
              <a:t>Deutschland</a:t>
            </a:r>
          </a:p>
          <a:p>
            <a:r>
              <a:rPr lang="de-DE" dirty="0" smtClean="0"/>
              <a:t>Dezember</a:t>
            </a:r>
          </a:p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61531" y="2418580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 dirty="0" smtClean="0"/>
              <a:t>De</a:t>
            </a:r>
            <a:endParaRPr lang="de-DE" b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bisher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18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6113026" y="2437754"/>
            <a:ext cx="2435972" cy="1709084"/>
            <a:chOff x="6113026" y="2437754"/>
            <a:chExt cx="2435972" cy="1709084"/>
          </a:xfrm>
        </p:grpSpPr>
        <p:pic>
          <p:nvPicPr>
            <p:cNvPr id="12" name="Picture 2" descr="http://www.wall-art.de/out/pictures/generated/product/2/680_472_80/Wandtattoo-in-einem-land-vor-unserer-zeit-Littlefoot-2-einzeln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3" r="11692"/>
            <a:stretch/>
          </p:blipFill>
          <p:spPr bwMode="auto">
            <a:xfrm>
              <a:off x="6113026" y="2437754"/>
              <a:ext cx="1880036" cy="170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7804884" y="2630577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5946599" y="2643758"/>
            <a:ext cx="2609875" cy="1406669"/>
            <a:chOff x="5946599" y="2643758"/>
            <a:chExt cx="2609875" cy="1406669"/>
          </a:xfrm>
        </p:grpSpPr>
        <p:pic>
          <p:nvPicPr>
            <p:cNvPr id="14340" name="Picture 4" descr="http://www.swissfamily.ch/fileadmin/swissfamily/articles/05.Gesundheit/550_Banane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0" r="5242"/>
            <a:stretch/>
          </p:blipFill>
          <p:spPr bwMode="auto">
            <a:xfrm>
              <a:off x="5946599" y="2677245"/>
              <a:ext cx="1944216" cy="1373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7812360" y="2643758"/>
              <a:ext cx="7441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0" dirty="0" smtClean="0">
                  <a:solidFill>
                    <a:srgbClr val="FF0000"/>
                  </a:solidFill>
                </a:rPr>
                <a:t>?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0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79388" y="699542"/>
            <a:ext cx="5544740" cy="40324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sz="2000" b="1" dirty="0" smtClean="0"/>
              <a:t>Potsdam</a:t>
            </a:r>
            <a:endParaRPr lang="de-DE" b="1" dirty="0" smtClean="0"/>
          </a:p>
          <a:p>
            <a:endParaRPr lang="de-DE" dirty="0" smtClean="0"/>
          </a:p>
          <a:p>
            <a:r>
              <a:rPr lang="de-DE" dirty="0" smtClean="0"/>
              <a:t>Einwohnerzahl		161.097</a:t>
            </a:r>
          </a:p>
          <a:p>
            <a:r>
              <a:rPr lang="de-DE" dirty="0" smtClean="0"/>
              <a:t>Bundesland		Brandenburg</a:t>
            </a:r>
          </a:p>
          <a:p>
            <a:r>
              <a:rPr lang="de-DE" dirty="0"/>
              <a:t>Postleitzahl		</a:t>
            </a:r>
            <a:r>
              <a:rPr lang="de-DE" dirty="0" smtClean="0"/>
              <a:t>14401 - 14482</a:t>
            </a:r>
            <a:endParaRPr lang="de-DE" dirty="0"/>
          </a:p>
          <a:p>
            <a:endParaRPr lang="de-DE" dirty="0"/>
          </a:p>
          <a:p>
            <a:r>
              <a:rPr lang="de-DE" b="1" dirty="0" smtClean="0"/>
              <a:t>Staat</a:t>
            </a:r>
            <a:endParaRPr lang="de-DE" b="1" dirty="0"/>
          </a:p>
        </p:txBody>
      </p:sp>
      <p:sp>
        <p:nvSpPr>
          <p:cNvPr id="10" name="Rechteck 9"/>
          <p:cNvSpPr/>
          <p:nvPr/>
        </p:nvSpPr>
        <p:spPr>
          <a:xfrm>
            <a:off x="2862151" y="2427734"/>
            <a:ext cx="2664296" cy="3600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b="1" dirty="0"/>
          </a:p>
        </p:txBody>
      </p:sp>
      <p:sp>
        <p:nvSpPr>
          <p:cNvPr id="11" name="Rechteck 10"/>
          <p:cNvSpPr/>
          <p:nvPr/>
        </p:nvSpPr>
        <p:spPr>
          <a:xfrm>
            <a:off x="2862151" y="2902306"/>
            <a:ext cx="2664296" cy="4706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de-DE" dirty="0" smtClean="0"/>
              <a:t>Deutschland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Wikidata</a:t>
            </a:r>
            <a:r>
              <a:rPr lang="de-DE" dirty="0" smtClean="0"/>
              <a:t> erweitern – mit Wert-Vorschlägen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19</a:t>
            </a:fld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2862151" y="1556916"/>
            <a:ext cx="1853865" cy="394567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9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i="1" dirty="0"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de-DE" b="1" dirty="0" smtClean="0"/>
              <a:t>Englische</a:t>
            </a:r>
            <a:r>
              <a:rPr lang="de-DE" dirty="0" smtClean="0"/>
              <a:t> Wikipedia</a:t>
            </a:r>
            <a:endParaRPr dirty="0"/>
          </a:p>
        </p:txBody>
      </p:sp>
      <p:sp>
        <p:nvSpPr>
          <p:cNvPr id="2" name="Textfeld 1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4,5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21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79387" y="1168326"/>
            <a:ext cx="8785101" cy="3347640"/>
          </a:xfrm>
        </p:spPr>
        <p:txBody>
          <a:bodyPr/>
          <a:lstStyle/>
          <a:p>
            <a:pPr marL="0" lvl="1" indent="0" algn="ctr">
              <a:buNone/>
            </a:pPr>
            <a:r>
              <a:rPr lang="de-DE" sz="2800" dirty="0" smtClean="0"/>
              <a:t>Vorteile des </a:t>
            </a:r>
            <a:r>
              <a:rPr lang="de-DE" sz="2800" dirty="0" err="1" smtClean="0"/>
              <a:t>PropertySuggesters</a:t>
            </a:r>
            <a:endParaRPr lang="de-DE" sz="2800" dirty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/>
          </a:p>
          <a:p>
            <a:pPr marL="0" lvl="1" indent="0" algn="ctr">
              <a:buNone/>
            </a:pPr>
            <a:r>
              <a:rPr lang="de-DE" sz="2400" dirty="0" smtClean="0"/>
              <a:t>Mehr Informationen</a:t>
            </a:r>
          </a:p>
          <a:p>
            <a:pPr marL="0" lvl="1" indent="0" algn="ctr">
              <a:buNone/>
            </a:pPr>
            <a:endParaRPr lang="de-DE" sz="2400" dirty="0" smtClean="0"/>
          </a:p>
          <a:p>
            <a:pPr marL="0" lvl="1" indent="0" algn="ctr">
              <a:buNone/>
            </a:pPr>
            <a:r>
              <a:rPr lang="de-DE" sz="2400" dirty="0" smtClean="0"/>
              <a:t>Bessere Datenqualität</a:t>
            </a:r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endParaRPr lang="de-DE" sz="2800" dirty="0" smtClean="0"/>
          </a:p>
          <a:p>
            <a:pPr marL="0" lvl="1" indent="0" algn="ctr">
              <a:buNone/>
            </a:pPr>
            <a:r>
              <a:rPr lang="de-DE" sz="3200" dirty="0" smtClean="0"/>
              <a:t>Auf </a:t>
            </a:r>
            <a:r>
              <a:rPr lang="de-DE" sz="3200" dirty="0" err="1"/>
              <a:t>Wikidata</a:t>
            </a:r>
            <a:r>
              <a:rPr lang="de-DE" sz="3200" dirty="0"/>
              <a:t> </a:t>
            </a:r>
            <a:r>
              <a:rPr lang="de-DE" sz="3200" dirty="0">
                <a:solidFill>
                  <a:srgbClr val="008000"/>
                </a:solidFill>
              </a:rPr>
              <a:t>verfügbar</a:t>
            </a:r>
            <a:r>
              <a:rPr lang="de-DE" sz="3200" dirty="0"/>
              <a:t> </a:t>
            </a:r>
            <a:r>
              <a:rPr lang="de-DE" sz="3200" dirty="0" smtClean="0"/>
              <a:t>seit dem 1. Juli!</a:t>
            </a:r>
            <a:endParaRPr lang="de-DE" sz="3200" dirty="0"/>
          </a:p>
          <a:p>
            <a:pPr marL="0" lvl="1" indent="0" algn="ctr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Rectangle 2"/>
          <p:cNvSpPr/>
          <p:nvPr/>
        </p:nvSpPr>
        <p:spPr>
          <a:xfrm rot="21069237">
            <a:off x="382176" y="1076208"/>
            <a:ext cx="8309258" cy="220275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„</a:t>
            </a:r>
            <a:r>
              <a:rPr lang="de-DE" sz="2800" dirty="0" err="1" smtClean="0"/>
              <a:t>Wikidata</a:t>
            </a:r>
            <a:r>
              <a:rPr lang="de-DE" sz="2800" dirty="0" smtClean="0"/>
              <a:t> just </a:t>
            </a:r>
            <a:r>
              <a:rPr lang="de-DE" sz="2800" dirty="0" err="1" smtClean="0"/>
              <a:t>got</a:t>
            </a:r>
            <a:r>
              <a:rPr lang="de-DE" sz="2800" dirty="0" smtClean="0"/>
              <a:t> 10 </a:t>
            </a:r>
            <a:r>
              <a:rPr lang="de-DE" sz="2800" dirty="0" err="1" smtClean="0"/>
              <a:t>times</a:t>
            </a:r>
            <a:r>
              <a:rPr lang="de-DE" sz="2800" dirty="0" smtClean="0"/>
              <a:t> </a:t>
            </a:r>
            <a:r>
              <a:rPr lang="de-DE" sz="2800" dirty="0" err="1" smtClean="0"/>
              <a:t>easier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use</a:t>
            </a:r>
            <a:r>
              <a:rPr lang="de-DE" sz="2800" dirty="0" smtClean="0"/>
              <a:t>“</a:t>
            </a:r>
          </a:p>
          <a:p>
            <a:pPr algn="ctr"/>
            <a:r>
              <a:rPr lang="de-DE" dirty="0" smtClean="0"/>
              <a:t>- Lydia </a:t>
            </a:r>
            <a:r>
              <a:rPr lang="de-DE" dirty="0" err="1" smtClean="0"/>
              <a:t>Pintscher</a:t>
            </a:r>
            <a:r>
              <a:rPr lang="de-DE" dirty="0" smtClean="0"/>
              <a:t>, </a:t>
            </a:r>
            <a:r>
              <a:rPr lang="de-DE" dirty="0" err="1" smtClean="0"/>
              <a:t>Product</a:t>
            </a:r>
            <a:r>
              <a:rPr lang="de-DE" dirty="0" smtClean="0"/>
              <a:t> Manager </a:t>
            </a:r>
            <a:r>
              <a:rPr lang="de-DE" dirty="0" err="1" smtClean="0"/>
              <a:t>Wikidata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1" y="411630"/>
            <a:ext cx="8784977" cy="1080000"/>
          </a:xfrm>
        </p:spPr>
        <p:txBody>
          <a:bodyPr/>
          <a:lstStyle/>
          <a:p>
            <a:pPr algn="ctr"/>
            <a:r>
              <a:rPr lang="de-DE" sz="2800" dirty="0" smtClean="0">
                <a:solidFill>
                  <a:srgbClr val="C00000"/>
                </a:solidFill>
              </a:rPr>
              <a:t>Macht mit auf </a:t>
            </a:r>
            <a:r>
              <a:rPr lang="de-DE" sz="2800" u="sng" dirty="0" smtClean="0">
                <a:solidFill>
                  <a:srgbClr val="C00000"/>
                </a:solidFill>
              </a:rPr>
              <a:t>www.wikidata.org</a:t>
            </a:r>
            <a:endParaRPr lang="de-DE" sz="2800" u="sng" dirty="0">
              <a:solidFill>
                <a:srgbClr val="C00000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26548"/>
            <a:ext cx="4752528" cy="336241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6B242-8B9E-44AA-8C45-F3E8273E040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repos\wikidata.lib\documents\2014-07-07 Bachelorpodium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-1588"/>
            <a:ext cx="9155113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Shape 123"/>
          <p:cNvSpPr/>
          <p:nvPr/>
        </p:nvSpPr>
        <p:spPr>
          <a:xfrm>
            <a:off x="2476500" y="4557356"/>
            <a:ext cx="4203701" cy="55015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675" tIns="66675" rIns="66675" bIns="66675">
            <a:spAutoFit/>
          </a:bodyPr>
          <a:lstStyle>
            <a:lvl1pPr algn="ctr" defTabSz="406400">
              <a:buClr>
                <a:srgbClr val="F2F2F2"/>
              </a:buClr>
              <a:defRPr sz="360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Französische</a:t>
            </a:r>
            <a:r>
              <a:rPr lang="en-US" dirty="0" smtClean="0"/>
              <a:t> Wikipedia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1,5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09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Italienische</a:t>
            </a:r>
            <a:r>
              <a:rPr lang="de-DE" dirty="0" smtClean="0"/>
              <a:t> Wikipedia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5940152" y="465998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1,1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87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/>
          <p:nvPr/>
        </p:nvSpPr>
        <p:spPr>
          <a:xfrm>
            <a:off x="0" y="0"/>
            <a:ext cx="91567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round/>
          </a:ln>
        </p:spPr>
        <p:txBody>
          <a:bodyPr lIns="28575" tIns="28575" rIns="28575" bIns="28575"/>
          <a:lstStyle/>
          <a:p>
            <a:pPr algn="ctr"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Türkische </a:t>
            </a:r>
            <a:r>
              <a:rPr lang="de-DE" dirty="0" smtClean="0"/>
              <a:t>Wikipedia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6444208" y="4659982"/>
            <a:ext cx="19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230.000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95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repos\Wikidata.lib\documents\2014-07-07 Bachelorpodium\wikidata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Wikidata</a:t>
            </a:r>
            <a:endParaRPr lang="en-US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6012160" y="4659982"/>
            <a:ext cx="24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solidFill>
                  <a:schemeClr val="bg1"/>
                </a:solidFill>
              </a:rPr>
              <a:t>15 Millionen Artikel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94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367643" y="771550"/>
            <a:ext cx="640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Wikidata</a:t>
            </a:r>
            <a:r>
              <a:rPr lang="de-DE" sz="2000" dirty="0"/>
              <a:t> speichert Wissen </a:t>
            </a:r>
            <a:r>
              <a:rPr lang="de-DE" sz="2000" i="1" dirty="0"/>
              <a:t>strukturiert</a:t>
            </a:r>
            <a:r>
              <a:rPr lang="de-DE" sz="2000" dirty="0"/>
              <a:t> und </a:t>
            </a:r>
          </a:p>
          <a:p>
            <a:pPr algn="ctr"/>
            <a:r>
              <a:rPr lang="de-DE" sz="2000" i="1" dirty="0" smtClean="0"/>
              <a:t>unabhängig </a:t>
            </a:r>
            <a:r>
              <a:rPr lang="de-DE" sz="2000" i="1" dirty="0"/>
              <a:t>von Sprachen</a:t>
            </a:r>
            <a:endParaRPr lang="en-US" sz="2000" i="1" dirty="0"/>
          </a:p>
        </p:txBody>
      </p:sp>
      <p:pic>
        <p:nvPicPr>
          <p:cNvPr id="6" name="Picture 4" descr="http://upload.wikimedia.org/wikipedia/commons/thumb/6/66/Wikidata-logo-en.svg/500px-Wikidata-logo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44" y="1635646"/>
            <a:ext cx="3641712" cy="22772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Wikidata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103" y="4975592"/>
            <a:ext cx="139068" cy="116438"/>
          </a:xfrm>
        </p:spPr>
        <p:txBody>
          <a:bodyPr/>
          <a:lstStyle/>
          <a:p>
            <a:fld id="{1836B242-8B9E-44AA-8C45-F3E8273E0405}" type="slidenum">
              <a:rPr lang="de-DE" smtClean="0"/>
              <a:t>8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9402" y="3188602"/>
            <a:ext cx="1447832" cy="1954897"/>
            <a:chOff x="139402" y="3188602"/>
            <a:chExt cx="1447832" cy="1954897"/>
          </a:xfrm>
        </p:grpSpPr>
        <p:sp>
          <p:nvSpPr>
            <p:cNvPr id="8" name="Rectangle 7"/>
            <p:cNvSpPr/>
            <p:nvPr/>
          </p:nvSpPr>
          <p:spPr>
            <a:xfrm>
              <a:off x="179242" y="3720501"/>
              <a:ext cx="1368153" cy="14229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http://upload.wikimedia.org/wikipedia/commons/thumb/f/f0/Wikipedia-logo-de.png/490px-Wikipedia-logo-de.png?uselang=d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0" y="3188602"/>
              <a:ext cx="1097734" cy="134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9402" y="4692523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159.456 (2012)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90724" y="3035106"/>
            <a:ext cx="1447832" cy="2116217"/>
            <a:chOff x="1688172" y="3035106"/>
            <a:chExt cx="1447832" cy="2116217"/>
          </a:xfrm>
        </p:grpSpPr>
        <p:sp>
          <p:nvSpPr>
            <p:cNvPr id="17" name="Rectangle 16"/>
            <p:cNvSpPr/>
            <p:nvPr/>
          </p:nvSpPr>
          <p:spPr>
            <a:xfrm>
              <a:off x="1704388" y="3728325"/>
              <a:ext cx="1415397" cy="1422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2" name="Picture 2" descr="http://upload.wikimedia.org/wikipedia/commons/thumb/b/b8/Wikipedia-logo-v2-da.svg/500px-Wikipedia-logo-v2-da.svg.png?uselang=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415" y="3035106"/>
              <a:ext cx="1415397" cy="162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88172" y="4700526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154.606 (2009)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242046" y="3239997"/>
            <a:ext cx="1447832" cy="1902877"/>
            <a:chOff x="3203848" y="3239997"/>
            <a:chExt cx="1447832" cy="1902877"/>
          </a:xfrm>
        </p:grpSpPr>
        <p:sp>
          <p:nvSpPr>
            <p:cNvPr id="19" name="Rectangle 18"/>
            <p:cNvSpPr/>
            <p:nvPr/>
          </p:nvSpPr>
          <p:spPr>
            <a:xfrm>
              <a:off x="3246117" y="3719876"/>
              <a:ext cx="1363294" cy="14229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6" name="Picture 6" descr="http://upload.wikimedia.org/wikipedia/commons/thumb/a/a4/Wikipedia_svg_logo-pl.svg/500px-Wikipedia_svg_logo-pl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666" y="3239997"/>
              <a:ext cx="1174196" cy="134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203848" y="4702514"/>
              <a:ext cx="1447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148.691 (2006)</a:t>
              </a:r>
              <a:endParaRPr lang="en-US" sz="11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793367" y="3147814"/>
            <a:ext cx="1434817" cy="1995060"/>
            <a:chOff x="4734810" y="3147814"/>
            <a:chExt cx="1434817" cy="1995060"/>
          </a:xfrm>
        </p:grpSpPr>
        <p:sp>
          <p:nvSpPr>
            <p:cNvPr id="22" name="Rectangle 21"/>
            <p:cNvSpPr/>
            <p:nvPr/>
          </p:nvSpPr>
          <p:spPr>
            <a:xfrm>
              <a:off x="4734810" y="3712560"/>
              <a:ext cx="1434817" cy="14303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68" name="Picture 8" descr="http://upload.wikimedia.org/wikipedia/commons/thumb/1/1f/Wikipedia-logo-v2-ja.svg/500px-Wikipedia-logo-v2-ja.svg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33"/>
            <a:stretch/>
          </p:blipFill>
          <p:spPr bwMode="auto">
            <a:xfrm>
              <a:off x="4743487" y="3147814"/>
              <a:ext cx="1401025" cy="1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26218" y="46928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???</a:t>
              </a:r>
              <a:endParaRPr lang="en-US" sz="12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67544" y="843557"/>
            <a:ext cx="6048672" cy="830997"/>
            <a:chOff x="467544" y="843557"/>
            <a:chExt cx="6048672" cy="83099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467544" y="843557"/>
              <a:ext cx="6048672" cy="8309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7583" y="843557"/>
              <a:ext cx="4998228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Vorteil der Sprachenunabhängigkeit: </a:t>
              </a:r>
            </a:p>
            <a:p>
              <a:r>
                <a:rPr lang="de-DE" sz="1400" dirty="0" smtClean="0"/>
                <a:t>	• keine widersprüchlichen Informationen</a:t>
              </a:r>
            </a:p>
            <a:p>
              <a:r>
                <a:rPr lang="de-DE" sz="1400" dirty="0"/>
                <a:t>	</a:t>
              </a:r>
              <a:r>
                <a:rPr lang="de-DE" sz="1400" dirty="0" smtClean="0"/>
                <a:t>• geringerer Wartungsaufwand</a:t>
              </a:r>
              <a:endParaRPr lang="en-US" sz="1400" dirty="0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6516216" y="843557"/>
            <a:ext cx="2520280" cy="4299943"/>
            <a:chOff x="6516216" y="843557"/>
            <a:chExt cx="2520280" cy="429994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9" name="Rectangle 28"/>
            <p:cNvSpPr/>
            <p:nvPr/>
          </p:nvSpPr>
          <p:spPr>
            <a:xfrm>
              <a:off x="6516216" y="843557"/>
              <a:ext cx="2520280" cy="42999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http://upload.wikimedia.org/wikipedia/commons/thumb/6/66/Wikidata-logo-en.svg/640px-Wikidata-logo-en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76" y="1995686"/>
              <a:ext cx="2194560" cy="1553337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6679076" y="3795886"/>
              <a:ext cx="2194559" cy="8925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161.097 </a:t>
              </a:r>
            </a:p>
            <a:p>
              <a:pPr algn="ctr"/>
              <a:endParaRPr lang="de-DE" sz="14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de-DE" sz="12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31. 12. 2013</a:t>
              </a:r>
            </a:p>
            <a:p>
              <a:pPr algn="ctr"/>
              <a:r>
                <a:rPr lang="de-DE" sz="1000" dirty="0" smtClean="0"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potsdam.de/bevoelkerung2013</a:t>
              </a:r>
              <a:endParaRPr lang="de-DE" sz="1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827583" y="2212756"/>
            <a:ext cx="470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Einwohnerzahl von Potsdam?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15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21520" b="2814"/>
          <a:stretch/>
        </p:blipFill>
        <p:spPr bwMode="auto">
          <a:xfrm>
            <a:off x="107504" y="1614224"/>
            <a:ext cx="2164298" cy="182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3688" y="3487028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Geographische Angaben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12493"/>
          <a:stretch/>
        </p:blipFill>
        <p:spPr bwMode="auto">
          <a:xfrm>
            <a:off x="2376296" y="1619505"/>
            <a:ext cx="2628900" cy="181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47031" y="3481731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Orte in der Nähe des HPIs 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4706"/>
            <a:ext cx="3850581" cy="18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76790" y="3481731"/>
            <a:ext cx="2993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accent2"/>
                </a:solidFill>
              </a:rPr>
              <a:t>Zeitstrahl zu einem bestimmten Thema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544" y="843557"/>
            <a:ext cx="8424936" cy="6480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27583" y="950987"/>
            <a:ext cx="53194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Vorteil der strukturierten Speicherung </a:t>
            </a:r>
          </a:p>
          <a:p>
            <a:r>
              <a:rPr lang="de-DE" sz="1400" dirty="0" smtClean="0"/>
              <a:t>	</a:t>
            </a:r>
            <a:r>
              <a:rPr lang="de-DE" sz="1400" dirty="0"/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0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285</Words>
  <Application>Microsoft Office PowerPoint</Application>
  <PresentationFormat>On-screen Show (16:9)</PresentationFormat>
  <Paragraphs>149</Paragraphs>
  <Slides>21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hpi_ppt_master_16_9</vt:lpstr>
      <vt:lpstr>Image</vt:lpstr>
      <vt:lpstr>Das Wissen der Welt erweitern – Big Data zum Mitmachen Unterstützung der Datenvervollständigung von Wikidata mit Assoziationsregeln</vt:lpstr>
      <vt:lpstr>Englische Wikipedia</vt:lpstr>
      <vt:lpstr>Französische Wikipedia</vt:lpstr>
      <vt:lpstr>Italienische Wikipedia</vt:lpstr>
      <vt:lpstr>Türkische Wikipedia</vt:lpstr>
      <vt:lpstr>Wikidata</vt:lpstr>
      <vt:lpstr>PowerPoint Presentation</vt:lpstr>
      <vt:lpstr>Wikidata</vt:lpstr>
      <vt:lpstr>Wikidata</vt:lpstr>
      <vt:lpstr>Wikidata: Items</vt:lpstr>
      <vt:lpstr>Aussagen = Eigenschaft + Wert</vt:lpstr>
      <vt:lpstr>Wikidata erweitern - bisher</vt:lpstr>
      <vt:lpstr>Vorschläge für Eigenschaften</vt:lpstr>
      <vt:lpstr>PowerPoint Presentation</vt:lpstr>
      <vt:lpstr>Wikidata erweitern – mit Eigenschafts-Vorschlägen</vt:lpstr>
      <vt:lpstr>Wikidata erweitern – mit Eigenschafts-Vorschlägen</vt:lpstr>
      <vt:lpstr>Wikidata erweitern – mit Eigenschafts-Vorschlägen</vt:lpstr>
      <vt:lpstr>Wikidata erweitern – bisher</vt:lpstr>
      <vt:lpstr>Wikidata erweitern – mit Wert-Vorschlägen</vt:lpstr>
      <vt:lpstr>PowerPoint Presentation</vt:lpstr>
      <vt:lpstr>Macht mit auf www.wikidata.org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Wissen der Welt erweitern – Big Data zum Mitmachen Unterstützung der Datenvervollständigung von Wikidata mit Assoziationsregeln</dc:title>
  <dc:creator>V W</dc:creator>
  <cp:lastModifiedBy>christian.dullweber</cp:lastModifiedBy>
  <cp:revision>90</cp:revision>
  <dcterms:created xsi:type="dcterms:W3CDTF">2014-05-13T08:54:39Z</dcterms:created>
  <dcterms:modified xsi:type="dcterms:W3CDTF">2014-07-03T15:00:36Z</dcterms:modified>
</cp:coreProperties>
</file>